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rial Black" panose="020B0A04020102020204" pitchFamily="34" charset="0"/>
      <p:bold r:id="rId14"/>
    </p:embeddedFont>
    <p:embeddedFont>
      <p:font typeface="Barlow Bold" panose="020B0604020202020204" charset="0"/>
      <p:bold r:id="rId15"/>
    </p:embeddedFont>
    <p:embeddedFont>
      <p:font typeface="Montserrat" panose="00000500000000000000" pitchFamily="2" charset="0"/>
      <p:regular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9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2A14F-936E-BAE1-FBDE-44871D55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BF826-9E15-85BE-F562-EE22E0C63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E56EB-A526-DFE9-9C6B-568D697D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BF83-6FC6-5746-C7B3-5576EF5AA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accent2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CODIL</a:t>
            </a: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: The Competitive Coding 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88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CODIL, the platform designed to elevate your competitive programming journey. 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45DD4-2C85-FD2E-6E05-06955560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97C94-A458-94DE-BC47-93D56961C62A}"/>
              </a:ext>
            </a:extLst>
          </p:cNvPr>
          <p:cNvSpPr/>
          <p:nvPr/>
        </p:nvSpPr>
        <p:spPr>
          <a:xfrm>
            <a:off x="11976409" y="7476893"/>
            <a:ext cx="2653991" cy="6579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ABCEA4-B111-492C-24DC-9E4763BC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255" y="7565078"/>
            <a:ext cx="2664183" cy="664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F7AA31-A7D1-81ED-5E18-93B9B7A65CE3}"/>
              </a:ext>
            </a:extLst>
          </p:cNvPr>
          <p:cNvSpPr txBox="1"/>
          <p:nvPr/>
        </p:nvSpPr>
        <p:spPr>
          <a:xfrm>
            <a:off x="11521551" y="6603723"/>
            <a:ext cx="3088887" cy="1362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</a:rPr>
              <a:t>Soumya ranjan sahoo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70235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173997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CODIL offers a robust platform. It empowers competitive coders. Achieve your full potential. Join our growing community.</a:t>
            </a:r>
            <a:endParaRPr lang="en-US" sz="17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F74387F3-CC7A-E271-7176-42C9B975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C0E228-F104-20A9-4445-67E8DDFF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255" y="7565078"/>
            <a:ext cx="2664183" cy="664522"/>
          </a:xfrm>
          <a:prstGeom prst="rect">
            <a:avLst/>
          </a:prstGeom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D2A8F679-9CCC-F4FF-20ED-95199415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967" y="3137125"/>
            <a:ext cx="598408" cy="598408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7AFA2DC0-0F77-8490-22E2-D0C41F9857F5}"/>
              </a:ext>
            </a:extLst>
          </p:cNvPr>
          <p:cNvSpPr/>
          <p:nvPr/>
        </p:nvSpPr>
        <p:spPr>
          <a:xfrm>
            <a:off x="7150691" y="32373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Skill Advancement</a:t>
            </a:r>
            <a:endParaRPr lang="en-US" sz="22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BCCC69E3-5201-3635-B423-6E043608DAEE}"/>
              </a:ext>
            </a:extLst>
          </p:cNvPr>
          <p:cNvSpPr/>
          <p:nvPr/>
        </p:nvSpPr>
        <p:spPr>
          <a:xfrm>
            <a:off x="7150691" y="373291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Continuously improve your algorithmic thinking.</a:t>
            </a:r>
            <a:endParaRPr lang="en-US" sz="185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418AF815-34F6-FD6B-B819-F6AA5E3AF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967" y="4636479"/>
            <a:ext cx="598408" cy="598408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B399F6BA-19DF-B4E6-D7AE-4B3E894FEEEF}"/>
              </a:ext>
            </a:extLst>
          </p:cNvPr>
          <p:cNvSpPr/>
          <p:nvPr/>
        </p:nvSpPr>
        <p:spPr>
          <a:xfrm>
            <a:off x="7150691" y="4736729"/>
            <a:ext cx="31577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ECAEAD2B-1ED8-E867-F984-C2A13E6A6DF3}"/>
              </a:ext>
            </a:extLst>
          </p:cNvPr>
          <p:cNvSpPr/>
          <p:nvPr/>
        </p:nvSpPr>
        <p:spPr>
          <a:xfrm>
            <a:off x="7150691" y="5232267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with a global network of coders.</a:t>
            </a:r>
            <a:endParaRPr lang="en-US" sz="1850" dirty="0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832304B0-CC60-C995-AEAF-5F17DCB52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967" y="6135833"/>
            <a:ext cx="598408" cy="598408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8EBF6835-D967-5DB1-C528-F7C68D0E812E}"/>
              </a:ext>
            </a:extLst>
          </p:cNvPr>
          <p:cNvSpPr/>
          <p:nvPr/>
        </p:nvSpPr>
        <p:spPr>
          <a:xfrm>
            <a:off x="7150691" y="62360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Career Readiness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CBE1F6B1-C2DD-037C-40EB-B956600B994D}"/>
              </a:ext>
            </a:extLst>
          </p:cNvPr>
          <p:cNvSpPr/>
          <p:nvPr/>
        </p:nvSpPr>
        <p:spPr>
          <a:xfrm>
            <a:off x="7150691" y="673162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 for technical interviews and job opportunities.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003018" y="360183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Questions? Please feel free to ask. We are here to help.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2C3AC-16BF-97DE-2707-4F9F1B03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26" y="1489645"/>
            <a:ext cx="9397774" cy="1922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70D58-AD36-048B-EC5B-BD8F9AF7F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D84A9-8CA8-5559-5DFC-057CEAB34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6217" y="7499184"/>
            <a:ext cx="2664183" cy="664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A6C72-9BA3-F08A-96D5-49723114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4469C20-D8B9-617E-06EF-4C605207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6975F69-2FC0-7710-8CB6-73957594DEF6}"/>
              </a:ext>
            </a:extLst>
          </p:cNvPr>
          <p:cNvSpPr/>
          <p:nvPr/>
        </p:nvSpPr>
        <p:spPr>
          <a:xfrm>
            <a:off x="6220897" y="352217"/>
            <a:ext cx="3603327" cy="804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contents</a:t>
            </a:r>
            <a:endParaRPr lang="en-US" sz="43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60C5B2-DEE9-10B7-428A-B29CC8A6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217" y="7565078"/>
            <a:ext cx="2664183" cy="664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C0B03-8C1E-E44E-AF38-F0D87C9B3142}"/>
              </a:ext>
            </a:extLst>
          </p:cNvPr>
          <p:cNvSpPr txBox="1"/>
          <p:nvPr/>
        </p:nvSpPr>
        <p:spPr>
          <a:xfrm>
            <a:off x="6991814" y="1349298"/>
            <a:ext cx="58999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Introduction to CODIL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Objective of CODIL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Process and Methodology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Technology Used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Project Screenshot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Future Scope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Conclusion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07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0897" y="924282"/>
            <a:ext cx="767500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CODIL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97" y="2519064"/>
            <a:ext cx="1049298" cy="1561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877" y="2829163"/>
            <a:ext cx="350174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Competitive Coding?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877" y="3300055"/>
            <a:ext cx="631102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It's a mind sport. Programmers solve problems quickly. It enhances critical thinking.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902" y="4936961"/>
            <a:ext cx="1049298" cy="15619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4516" y="5372909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Does It Matter?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484516" y="5871803"/>
            <a:ext cx="631102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sharpens problem-solving. It builds efficient coding habits. It's great for interviews.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34DE71-886E-CC05-9497-5D2F68E1B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6217" y="7565078"/>
            <a:ext cx="2664183" cy="664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076632-6636-E6E2-9145-0DD45FC86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542156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600557"/>
            <a:ext cx="72331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 of CODIL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381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7" y="2654065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712601"/>
            <a:ext cx="2974300" cy="486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Solve  questions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554968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 complex problems . It's a mental marathon for coders.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4" y="26381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36" y="2676941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1391" y="2712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Skills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11391" y="3198733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algorithms, data structures, and mathematics. These are core to success.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3750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5405021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449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 Contests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93562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LeetCode, ICPC, Google Code Jam. Test your abilities globally.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26955F-8E99-837F-6D44-31C3A98B4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7518245"/>
            <a:ext cx="2667000" cy="6667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114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D39724-4FE5-9C4C-47D3-28B8E5FC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7562850"/>
            <a:ext cx="2667000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04ED16-B613-A662-D50A-12756626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0568" y="574000"/>
            <a:ext cx="5493068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 or Methodology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965359" y="1573649"/>
            <a:ext cx="22860" cy="6083379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177290" y="1797010"/>
            <a:ext cx="626150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30568" y="1573649"/>
            <a:ext cx="46958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" y="1602462"/>
            <a:ext cx="329565" cy="4119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09061" y="1645325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Submits Code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009061" y="2113717"/>
            <a:ext cx="640437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is uploaded to our platform. It's the first step to evaluation.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77290" y="3422213"/>
            <a:ext cx="626150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11" name="Shape 7"/>
          <p:cNvSpPr/>
          <p:nvPr/>
        </p:nvSpPr>
        <p:spPr>
          <a:xfrm>
            <a:off x="730568" y="3198852"/>
            <a:ext cx="46958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" y="3227665"/>
            <a:ext cx="329565" cy="4119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09061" y="3270528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Compiles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2009061" y="3738920"/>
            <a:ext cx="640437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backend compiles your submitted code. We ensure proper execution.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77290" y="5047417"/>
            <a:ext cx="626150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16" name="Shape 11"/>
          <p:cNvSpPr/>
          <p:nvPr/>
        </p:nvSpPr>
        <p:spPr>
          <a:xfrm>
            <a:off x="730568" y="4824055"/>
            <a:ext cx="46958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76" y="4852868"/>
            <a:ext cx="329565" cy="4119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09061" y="4895731"/>
            <a:ext cx="294298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Tests Run Automatically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2009061" y="5364123"/>
            <a:ext cx="640437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test cases validate correctness. Performance is also measured.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77290" y="6672620"/>
            <a:ext cx="626150" cy="22860"/>
          </a:xfrm>
          <a:prstGeom prst="roundRect">
            <a:avLst>
              <a:gd name="adj" fmla="val 821804"/>
            </a:avLst>
          </a:prstGeom>
          <a:solidFill>
            <a:srgbClr val="C1C3D0"/>
          </a:solidFill>
          <a:ln/>
        </p:spPr>
      </p:sp>
      <p:sp>
        <p:nvSpPr>
          <p:cNvPr id="21" name="Shape 15"/>
          <p:cNvSpPr/>
          <p:nvPr/>
        </p:nvSpPr>
        <p:spPr>
          <a:xfrm>
            <a:off x="730568" y="6449258"/>
            <a:ext cx="469583" cy="469582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" y="6478072"/>
            <a:ext cx="329565" cy="41195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09061" y="6520934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Displayed</a:t>
            </a:r>
            <a:endParaRPr lang="en-US" sz="2150" dirty="0"/>
          </a:p>
        </p:txBody>
      </p:sp>
      <p:sp>
        <p:nvSpPr>
          <p:cNvPr id="24" name="Text 17"/>
          <p:cNvSpPr/>
          <p:nvPr/>
        </p:nvSpPr>
        <p:spPr>
          <a:xfrm>
            <a:off x="2009061" y="6989326"/>
            <a:ext cx="640437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instant feedback. See your score and areas for improvement.</a:t>
            </a:r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75F42A-84E0-B07B-6429-A652A860F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562850"/>
            <a:ext cx="2667000" cy="6667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-1429"/>
            <a:ext cx="5486400" cy="8231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9702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051227"/>
            <a:ext cx="31349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Frontend: HTML, CSS,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 standard web technologies. HTML for structure, CSS for styling. JavaScript provides dynamic interactions.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Serverside: PHP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53735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PHP handles server-side logic efficiently. It processes requests and manages data.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Database: XAMPP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XAMPP provides a local server environment. It manages our database for user data. Data is securely stored and retrieved.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5286AB-0B03-F2B4-4381-FE39560F6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7510106"/>
            <a:ext cx="2667000" cy="66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238381-48BF-AE3B-3E2C-6D3DDC3E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080" y="4021381"/>
            <a:ext cx="4413854" cy="248279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46074" y="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Screenshots</a:t>
            </a: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B7DC5-5FE6-2183-5A35-5E48DD21E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0695" y="7551699"/>
            <a:ext cx="266700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25B3C-E106-E115-74C4-A9187A20E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42" y="3874091"/>
            <a:ext cx="4543580" cy="2555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CDE2A-BF0C-371C-C669-8814ADA41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274" y="5359292"/>
            <a:ext cx="4413854" cy="2482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5DF1D-A9C4-E772-CE00-F4DC01BE4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432" y="712708"/>
            <a:ext cx="4855016" cy="27309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AECA1E-6181-4FC2-EB93-736D00519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169" y="694011"/>
            <a:ext cx="4756694" cy="2675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A1447-EBBF-07DA-1AF2-ABD8E52B8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066" y="2587138"/>
            <a:ext cx="5547034" cy="3120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97702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01465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45632" y="201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2500789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AI for personalized hints. Improve problem-solving guidance.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410783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570553" y="3410783"/>
            <a:ext cx="36533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Expanded Language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3896916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more programming languages. Cater to a wider user base.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48069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895594" y="4806910"/>
            <a:ext cx="30915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Gamified Learning Paths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293043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leaderboards and achievements. Make learning more engaging.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33193" y="6203037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220516" y="62030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20516" y="6689169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native mobile app. Enable coding on the go.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7455A0-B973-9757-48E4-1FB34F00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3" y="2108260"/>
            <a:ext cx="188992" cy="883997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AE007A7E-CB5B-BA3E-928C-84D7970A79C5}"/>
              </a:ext>
            </a:extLst>
          </p:cNvPr>
          <p:cNvSpPr/>
          <p:nvPr/>
        </p:nvSpPr>
        <p:spPr>
          <a:xfrm>
            <a:off x="1101685" y="345763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A68C71EC-ABBC-9D5C-6768-6763509AAEFD}"/>
              </a:ext>
            </a:extLst>
          </p:cNvPr>
          <p:cNvSpPr/>
          <p:nvPr/>
        </p:nvSpPr>
        <p:spPr>
          <a:xfrm>
            <a:off x="1768174" y="6237301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02CBF120-6FE1-A9DB-E462-C50EC35FDA65}"/>
              </a:ext>
            </a:extLst>
          </p:cNvPr>
          <p:cNvSpPr/>
          <p:nvPr/>
        </p:nvSpPr>
        <p:spPr>
          <a:xfrm>
            <a:off x="1489471" y="485376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04B0E-DF30-06CC-C14A-E91D8F9C6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7548443"/>
            <a:ext cx="2667000" cy="6667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256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398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Barlow Bold</vt:lpstr>
      <vt:lpstr>Source Sans Pro</vt:lpstr>
      <vt:lpstr>Montserrat</vt:lpstr>
      <vt:lpstr>Arial Black</vt:lpstr>
      <vt:lpstr>Arial</vt:lpstr>
      <vt:lpstr>Source Serif Pro Semi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SOUMYA RANJAN SAHOO</cp:lastModifiedBy>
  <cp:revision>4</cp:revision>
  <dcterms:created xsi:type="dcterms:W3CDTF">2025-06-02T16:36:14Z</dcterms:created>
  <dcterms:modified xsi:type="dcterms:W3CDTF">2025-06-03T05:57:41Z</dcterms:modified>
</cp:coreProperties>
</file>